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Alfa Slab One" panose="020B0604020202020204" charset="0"/>
      <p:regular r:id="rId24"/>
    </p:embeddedFont>
    <p:embeddedFont>
      <p:font typeface="Economica" panose="020B060402020202020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4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astcountymath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020b067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020b067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7f3c19cc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7f3c19cc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Taken from section 2.1.1 of the CPM Integrated I book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student has an ebook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b84957a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eb84957a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701fd78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701fd78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roles (individual and group accountability - Resource Manager, Facilitator, Recorder/Reporter, Task Manager)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7f3c19cc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7f3c19cc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7f3c19cc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7f3c19cc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eb84957a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eb84957a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Applies to students in the tradition pathway until the last class graduates.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e6c8a4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e6c8a40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a3745909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a3745909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u="sng"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http://bit.ly/eastcountymath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eb84957a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eb84957a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https://www.nctm.org/Store/Products/Catalyzing-Change-in-High-School-Mathematics/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9e53d2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f9e53d2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eb84957a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eb84957a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ec61e2b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eec61e2b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7f3c19cc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7f3c19cc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9d57a81d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9d57a81d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http://bit.ly/IMpathway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9d57a81d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9d57a81d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b84957a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b84957a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Focus, Coherence, Rigor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7036c45c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7036c45c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Focus, Coherence, Rigor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b84957a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b84957a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b84957a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eb84957a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roles (individual and group accountability - Resource Manager, Facilitator, Recorder/Reporter, Task Manager)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Discourse is important!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7696D"/>
              </a:buClr>
              <a:buSzPts val="5400"/>
              <a:buNone/>
              <a:defRPr sz="5400">
                <a:solidFill>
                  <a:srgbClr val="37696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8" name="Google Shape;58;p14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4" name="Google Shape;64;p15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7696D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696D"/>
              </a:buClr>
              <a:buSzPts val="3000"/>
              <a:buFont typeface="Alfa Slab One"/>
              <a:buNone/>
              <a:defRPr sz="3000">
                <a:solidFill>
                  <a:srgbClr val="37696D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roxima Nova"/>
              <a:buChar char="○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roxima Nova"/>
              <a:buChar char="■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astcountymat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pm.org/int1-additional-resources#parentguide" TargetMode="External"/><Relationship Id="rId5" Type="http://schemas.openxmlformats.org/officeDocument/2006/relationships/hyperlink" Target="https://homework.cpm.org/cpm-homework/homework/category/CCI_CT/textbook/Int1" TargetMode="External"/><Relationship Id="rId4" Type="http://schemas.openxmlformats.org/officeDocument/2006/relationships/hyperlink" Target="https://cpm.org/parent-suppor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m.org/Store/Products/Catalyzing-Change-in-High-School-Mathematic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k7e5S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t.ly/FAQGUHSDmat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subTitle" idx="1"/>
          </p:nvPr>
        </p:nvSpPr>
        <p:spPr>
          <a:xfrm>
            <a:off x="3549875" y="4427725"/>
            <a:ext cx="55443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8, 2019</a:t>
            </a:r>
            <a:endParaRPr/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975" y="1470024"/>
            <a:ext cx="1967324" cy="1967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2166450" y="3437375"/>
            <a:ext cx="41727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John Berray</a:t>
            </a:r>
            <a:endParaRPr sz="28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Math Curriculum Specialist</a:t>
            </a:r>
            <a:endParaRPr sz="2800"/>
          </a:p>
        </p:txBody>
      </p:sp>
      <p:sp>
        <p:nvSpPr>
          <p:cNvPr id="112" name="Google Shape;112;p25"/>
          <p:cNvSpPr txBox="1"/>
          <p:nvPr/>
        </p:nvSpPr>
        <p:spPr>
          <a:xfrm>
            <a:off x="286275" y="200400"/>
            <a:ext cx="73041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Go here for this presentation: </a:t>
            </a:r>
            <a:r>
              <a:rPr lang="en" sz="2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bit.ly/DAC-GUHSDmath</a:t>
            </a:r>
            <a:endParaRPr sz="2400" b="1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3" name="Google Shape;113;p25"/>
          <p:cNvSpPr txBox="1">
            <a:spLocks noGrp="1"/>
          </p:cNvSpPr>
          <p:nvPr>
            <p:ph type="ctrTitle"/>
          </p:nvPr>
        </p:nvSpPr>
        <p:spPr>
          <a:xfrm>
            <a:off x="2261350" y="763750"/>
            <a:ext cx="48111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District Advisory Committee Update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190750"/>
            <a:ext cx="8905849" cy="441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427" y="281500"/>
            <a:ext cx="6824350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CPM Implementation</a:t>
            </a:r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5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2018-2019:  </a:t>
            </a:r>
            <a:r>
              <a:rPr lang="en" b="1"/>
              <a:t>Integrated I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2019-2020: Integrated I, </a:t>
            </a:r>
            <a:r>
              <a:rPr lang="en" b="1"/>
              <a:t>Integrated II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2020-2021: Integrated I, Integrated II, </a:t>
            </a:r>
            <a:r>
              <a:rPr lang="en" b="1"/>
              <a:t>Integrated III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/>
              <a:t>Teachers are attending 4 days of professional learning run by CPM over the summer and 4 days throughout the year to prepare for these new classes. 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1671000" y="2323575"/>
            <a:ext cx="58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Math Pathways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738" y="94275"/>
            <a:ext cx="737852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>
            <a:spLocks noGrp="1"/>
          </p:cNvSpPr>
          <p:nvPr>
            <p:ph type="title"/>
          </p:nvPr>
        </p:nvSpPr>
        <p:spPr>
          <a:xfrm>
            <a:off x="311700" y="635875"/>
            <a:ext cx="85206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The “Legacy” Math Graduation Requirement</a:t>
            </a:r>
            <a:endParaRPr sz="2700"/>
          </a:p>
        </p:txBody>
      </p:sp>
      <p:sp>
        <p:nvSpPr>
          <p:cNvPr id="198" name="Google Shape;198;p39"/>
          <p:cNvSpPr txBox="1">
            <a:spLocks noGrp="1"/>
          </p:cNvSpPr>
          <p:nvPr>
            <p:ph type="body" idx="1"/>
          </p:nvPr>
        </p:nvSpPr>
        <p:spPr>
          <a:xfrm>
            <a:off x="311700" y="1677425"/>
            <a:ext cx="8520600" cy="28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“Thirty (30) units of math are required and any math course counts toward the unit requirement. Ten (10) units must include a full algebra I course and ten (10) units must include an additional mathematics course that is not a prerequisite to algebra I.” 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>
            <a:spLocks noGrp="1"/>
          </p:cNvSpPr>
          <p:nvPr>
            <p:ph type="title"/>
          </p:nvPr>
        </p:nvSpPr>
        <p:spPr>
          <a:xfrm>
            <a:off x="1023750" y="687975"/>
            <a:ext cx="791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you Can Support Your Students</a:t>
            </a:r>
            <a:endParaRPr/>
          </a:p>
        </p:txBody>
      </p:sp>
      <p:sp>
        <p:nvSpPr>
          <p:cNvPr id="204" name="Google Shape;204;p40"/>
          <p:cNvSpPr txBox="1"/>
          <p:nvPr/>
        </p:nvSpPr>
        <p:spPr>
          <a:xfrm>
            <a:off x="1123350" y="1449225"/>
            <a:ext cx="7028400" cy="3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Ask students what they are LEARNING, not just doing. Let students know that this change will benefit them.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Be aware of the curriculum transition from 8th grade to the GUHSD: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http://bit.ly/eastcountymath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Parental support from CPM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Homework help from CPM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Parent Guide with Resource Pages from CPM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5194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>
            <a:spLocks noGrp="1"/>
          </p:cNvSpPr>
          <p:nvPr>
            <p:ph type="body" idx="1"/>
          </p:nvPr>
        </p:nvSpPr>
        <p:spPr>
          <a:xfrm>
            <a:off x="925425" y="1152475"/>
            <a:ext cx="759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According to </a:t>
            </a:r>
            <a:r>
              <a:rPr lang="en" sz="1800" i="1"/>
              <a:t>Catalyzing Change in High School Mathematics</a:t>
            </a:r>
            <a:r>
              <a:rPr lang="en" sz="1800"/>
              <a:t> (NCTM),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High school mathematics empowers students to-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Expand professional opportunity;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Understand and critique the world; and</a:t>
            </a:r>
            <a:endParaRPr sz="18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800"/>
              <a:t>Experience wonder, joy, and beauty.</a:t>
            </a:r>
            <a:r>
              <a:rPr lang="en" sz="1600"/>
              <a:t> </a:t>
            </a:r>
            <a:endParaRPr sz="1600"/>
          </a:p>
        </p:txBody>
      </p:sp>
      <p:pic>
        <p:nvPicPr>
          <p:cNvPr id="215" name="Google Shape;215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1080" y="1614350"/>
            <a:ext cx="2015150" cy="28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California Common Core State Standards - Math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GUHSDmath FAQ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741125" y="473650"/>
            <a:ext cx="614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1249475" y="1295475"/>
            <a:ext cx="5640000" cy="27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7696D"/>
                </a:solidFill>
              </a:rPr>
              <a:t>1 </a:t>
            </a:r>
            <a:r>
              <a:rPr lang="en"/>
              <a:t>  Integrated Math I, II, and III recap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7696D"/>
                </a:solidFill>
              </a:rPr>
              <a:t>2</a:t>
            </a:r>
            <a:r>
              <a:rPr lang="en">
                <a:solidFill>
                  <a:srgbClr val="37696D"/>
                </a:solidFill>
              </a:rPr>
              <a:t>  </a:t>
            </a:r>
            <a:r>
              <a:rPr lang="en"/>
              <a:t>Big ideas of CPM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7696D"/>
                </a:solidFill>
              </a:rPr>
              <a:t>3</a:t>
            </a:r>
            <a:r>
              <a:rPr lang="en">
                <a:solidFill>
                  <a:srgbClr val="37696D"/>
                </a:solidFill>
              </a:rPr>
              <a:t>  </a:t>
            </a:r>
            <a:r>
              <a:rPr lang="en"/>
              <a:t>CPM parent resources</a:t>
            </a:r>
            <a:endParaRPr>
              <a:solidFill>
                <a:srgbClr val="37696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7696D"/>
                </a:solidFill>
              </a:rPr>
              <a:t>4</a:t>
            </a:r>
            <a:r>
              <a:rPr lang="en">
                <a:solidFill>
                  <a:srgbClr val="37696D"/>
                </a:solidFill>
              </a:rPr>
              <a:t>  </a:t>
            </a:r>
            <a:r>
              <a:rPr lang="en"/>
              <a:t>GUHSD math pathways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37696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>
            <a:spLocks noGrp="1"/>
          </p:cNvSpPr>
          <p:nvPr>
            <p:ph type="title"/>
          </p:nvPr>
        </p:nvSpPr>
        <p:spPr>
          <a:xfrm>
            <a:off x="928125" y="589250"/>
            <a:ext cx="36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Connect!</a:t>
            </a:r>
            <a:endParaRPr/>
          </a:p>
        </p:txBody>
      </p:sp>
      <p:pic>
        <p:nvPicPr>
          <p:cNvPr id="227" name="Google Shape;2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650" y="3149750"/>
            <a:ext cx="1237850" cy="12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4"/>
          <p:cNvSpPr txBox="1"/>
          <p:nvPr/>
        </p:nvSpPr>
        <p:spPr>
          <a:xfrm>
            <a:off x="3505000" y="3617225"/>
            <a:ext cx="42282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44"/>
          <p:cNvSpPr txBox="1"/>
          <p:nvPr/>
        </p:nvSpPr>
        <p:spPr>
          <a:xfrm>
            <a:off x="871200" y="1407350"/>
            <a:ext cx="63918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John Berray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jberray@guhsd.net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Math Curriculum Specialist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4"/>
          <p:cNvSpPr txBox="1"/>
          <p:nvPr/>
        </p:nvSpPr>
        <p:spPr>
          <a:xfrm>
            <a:off x="871200" y="2387450"/>
            <a:ext cx="8153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Feel free to share this presentation with others: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bit.ly/DAC-GUHSDmath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1671000" y="2323575"/>
            <a:ext cx="58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IM I, II, III 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376950" y="166950"/>
            <a:ext cx="663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Traditional Pathway         Integrated Pathway</a:t>
            </a:r>
            <a:endParaRPr sz="2000"/>
          </a:p>
        </p:txBody>
      </p:sp>
      <p:pic>
        <p:nvPicPr>
          <p:cNvPr id="130" name="Google Shape;130;p28" descr="Screen Shot 2017-10-19 at 2.39.0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950" y="844900"/>
            <a:ext cx="6516991" cy="404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Math </a:t>
            </a: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following three courses make up the Integrated Math Pathway: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Integrated Math I - (IM I)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Integrated Math II - (IM II)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Integrated Math III - (IM III)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There is no specific fourth year course in the Integrated Pathway.  We are in the process of determining what options will be available for students beyond those historically available - Precalculus, AP Stats, AP Calculus, among others.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California Common Core State Standards in Math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(CA CCSS-M)</a:t>
            </a:r>
            <a:endParaRPr sz="2100"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311700" y="1381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Adopted in 2010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i="1"/>
              <a:t>Content</a:t>
            </a:r>
            <a:r>
              <a:rPr lang="en" sz="2200"/>
              <a:t> Standards (</a:t>
            </a:r>
            <a:r>
              <a:rPr lang="en" sz="2200" u="sng"/>
              <a:t>different</a:t>
            </a:r>
            <a:r>
              <a:rPr lang="en" sz="2200"/>
              <a:t> at each grade level)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Standards for </a:t>
            </a:r>
            <a:r>
              <a:rPr lang="en" sz="2200" b="1" i="1"/>
              <a:t>Mathematical Practice </a:t>
            </a:r>
            <a:r>
              <a:rPr lang="en" sz="2200"/>
              <a:t>(</a:t>
            </a:r>
            <a:r>
              <a:rPr lang="en" sz="2200" u="sng"/>
              <a:t>identical</a:t>
            </a:r>
            <a:r>
              <a:rPr lang="en" sz="2200"/>
              <a:t> at each grade level)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The 8th grade standards in the CA CCSS-M are significantly more rigorous than the Algebra 1 course that many students took in 8th grade. 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704250" y="445025"/>
            <a:ext cx="8127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Standards for Mathematical Practices (SMPs)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pic>
        <p:nvPicPr>
          <p:cNvPr id="148" name="Google Shape;148;p31" descr="Screen Shot 2017-10-06 at 11.59.37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50" y="1126625"/>
            <a:ext cx="7512350" cy="35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572550" y="2285400"/>
            <a:ext cx="8264100" cy="6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Newly Adopted Curriculum</a:t>
            </a:r>
            <a:endParaRPr sz="4000"/>
          </a:p>
        </p:txBody>
      </p:sp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663" y="381150"/>
            <a:ext cx="2244680" cy="19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Pillars of CPM Curriculum</a:t>
            </a:r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2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</a:t>
            </a:r>
            <a:r>
              <a:rPr lang="en"/>
              <a:t>ollaboration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P</a:t>
            </a:r>
            <a:r>
              <a:rPr lang="en"/>
              <a:t>roblem-Based Learning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M</a:t>
            </a:r>
            <a:r>
              <a:rPr lang="en"/>
              <a:t>ixed, Spaced Practice (mastery over time)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61" name="Google Shape;161;p33"/>
          <p:cNvGrpSpPr/>
          <p:nvPr/>
        </p:nvGrpSpPr>
        <p:grpSpPr>
          <a:xfrm>
            <a:off x="3883898" y="1402822"/>
            <a:ext cx="5081260" cy="2395221"/>
            <a:chOff x="3554900" y="1242725"/>
            <a:chExt cx="5410200" cy="2555175"/>
          </a:xfrm>
        </p:grpSpPr>
        <p:pic>
          <p:nvPicPr>
            <p:cNvPr id="162" name="Google Shape;16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54900" y="1242725"/>
              <a:ext cx="5410200" cy="232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33"/>
            <p:cNvSpPr txBox="1"/>
            <p:nvPr/>
          </p:nvSpPr>
          <p:spPr>
            <a:xfrm>
              <a:off x="4141525" y="3464000"/>
              <a:ext cx="6681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IM I</a:t>
              </a:r>
              <a:endParaRPr/>
            </a:p>
          </p:txBody>
        </p:sp>
        <p:sp>
          <p:nvSpPr>
            <p:cNvPr id="164" name="Google Shape;164;p33"/>
            <p:cNvSpPr txBox="1"/>
            <p:nvPr/>
          </p:nvSpPr>
          <p:spPr>
            <a:xfrm>
              <a:off x="5925950" y="3464000"/>
              <a:ext cx="6681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IM II</a:t>
              </a:r>
              <a:endParaRPr/>
            </a:p>
          </p:txBody>
        </p:sp>
        <p:sp>
          <p:nvSpPr>
            <p:cNvPr id="165" name="Google Shape;165;p33"/>
            <p:cNvSpPr txBox="1"/>
            <p:nvPr/>
          </p:nvSpPr>
          <p:spPr>
            <a:xfrm>
              <a:off x="7710375" y="3464000"/>
              <a:ext cx="668100" cy="3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IM III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On-screen Show (16:9)</PresentationFormat>
  <Paragraphs>75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Open Sans</vt:lpstr>
      <vt:lpstr>Proxima Nova</vt:lpstr>
      <vt:lpstr>Alfa Slab One</vt:lpstr>
      <vt:lpstr>Arial</vt:lpstr>
      <vt:lpstr>Economica</vt:lpstr>
      <vt:lpstr>Source Sans Pro</vt:lpstr>
      <vt:lpstr>Gameday</vt:lpstr>
      <vt:lpstr>Luxe</vt:lpstr>
      <vt:lpstr>John Berray Math Curriculum Specialist</vt:lpstr>
      <vt:lpstr>Updates</vt:lpstr>
      <vt:lpstr>IM I, II, III </vt:lpstr>
      <vt:lpstr>Traditional Pathway         Integrated Pathway</vt:lpstr>
      <vt:lpstr>Integrated Math </vt:lpstr>
      <vt:lpstr>California Common Core State Standards in Math  (CA CCSS-M)</vt:lpstr>
      <vt:lpstr>Standards for Mathematical Practices (SMPs) </vt:lpstr>
      <vt:lpstr>Newly Adopted Curriculum</vt:lpstr>
      <vt:lpstr>3 Pillars of CPM Curriculum</vt:lpstr>
      <vt:lpstr>PowerPoint Presentation</vt:lpstr>
      <vt:lpstr>PowerPoint Presentation</vt:lpstr>
      <vt:lpstr>CPM Implementation</vt:lpstr>
      <vt:lpstr>Math Pathways</vt:lpstr>
      <vt:lpstr>PowerPoint Presentation</vt:lpstr>
      <vt:lpstr>The “Legacy” Math Graduation Requirement</vt:lpstr>
      <vt:lpstr>Ways you Can Support Your Students</vt:lpstr>
      <vt:lpstr>PowerPoint Presentation</vt:lpstr>
      <vt:lpstr>PowerPoint Presentation</vt:lpstr>
      <vt:lpstr>Resources</vt:lpstr>
      <vt:lpstr>Let’s Connect!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Berray Math Curriculum Specialist</dc:title>
  <dc:creator>Lisa Stewart</dc:creator>
  <cp:lastModifiedBy>Lisa Stewart</cp:lastModifiedBy>
  <cp:revision>1</cp:revision>
  <dcterms:modified xsi:type="dcterms:W3CDTF">2019-01-24T17:12:20Z</dcterms:modified>
</cp:coreProperties>
</file>